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322" r:id="rId5"/>
    <p:sldId id="309" r:id="rId6"/>
    <p:sldId id="340" r:id="rId7"/>
    <p:sldId id="342" r:id="rId8"/>
    <p:sldId id="341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8A4C"/>
    <a:srgbClr val="FCEBE0"/>
    <a:srgbClr val="FDF1E9"/>
    <a:srgbClr val="F7C5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8D0E92-89CC-BF71-3F2A-0201949771D0}" v="248" dt="2019-05-23T07:07:27.5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jl, gemiddeld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7E7D-C5AC-4B81-8191-DBC5C890D7F7}" type="datetimeFigureOut">
              <a:rPr lang="nl-NL" smtClean="0"/>
              <a:t>9-2-2023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36F3-5BF3-47C7-80DD-C56EE4C4FA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1793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7E7D-C5AC-4B81-8191-DBC5C890D7F7}" type="datetimeFigureOut">
              <a:rPr lang="nl-NL" smtClean="0"/>
              <a:t>9-2-2023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36F3-5BF3-47C7-80DD-C56EE4C4FA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7859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7E7D-C5AC-4B81-8191-DBC5C890D7F7}" type="datetimeFigureOut">
              <a:rPr lang="nl-NL" smtClean="0"/>
              <a:t>9-2-2023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36F3-5BF3-47C7-80DD-C56EE4C4FA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1830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7E7D-C5AC-4B81-8191-DBC5C890D7F7}" type="datetimeFigureOut">
              <a:rPr lang="nl-NL" smtClean="0"/>
              <a:t>9-2-2023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36F3-5BF3-47C7-80DD-C56EE4C4FA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9435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7E7D-C5AC-4B81-8191-DBC5C890D7F7}" type="datetimeFigureOut">
              <a:rPr lang="nl-NL" smtClean="0"/>
              <a:t>9-2-2023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36F3-5BF3-47C7-80DD-C56EE4C4FA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654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7E7D-C5AC-4B81-8191-DBC5C890D7F7}" type="datetimeFigureOut">
              <a:rPr lang="nl-NL" smtClean="0"/>
              <a:t>9-2-2023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36F3-5BF3-47C7-80DD-C56EE4C4FA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5068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7E7D-C5AC-4B81-8191-DBC5C890D7F7}" type="datetimeFigureOut">
              <a:rPr lang="nl-NL" smtClean="0"/>
              <a:t>9-2-2023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36F3-5BF3-47C7-80DD-C56EE4C4FA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8117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7E7D-C5AC-4B81-8191-DBC5C890D7F7}" type="datetimeFigureOut">
              <a:rPr lang="nl-NL" smtClean="0"/>
              <a:t>9-2-2023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36F3-5BF3-47C7-80DD-C56EE4C4FA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14172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7E7D-C5AC-4B81-8191-DBC5C890D7F7}" type="datetimeFigureOut">
              <a:rPr lang="nl-NL" smtClean="0"/>
              <a:t>9-2-2023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36F3-5BF3-47C7-80DD-C56EE4C4FA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46267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7E7D-C5AC-4B81-8191-DBC5C890D7F7}" type="datetimeFigureOut">
              <a:rPr lang="nl-NL" smtClean="0"/>
              <a:t>9-2-2023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36F3-5BF3-47C7-80DD-C56EE4C4FA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550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7E7D-C5AC-4B81-8191-DBC5C890D7F7}" type="datetimeFigureOut">
              <a:rPr lang="nl-NL" smtClean="0"/>
              <a:t>9-2-2023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36F3-5BF3-47C7-80DD-C56EE4C4FA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76967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97E7D-C5AC-4B81-8191-DBC5C890D7F7}" type="datetimeFigureOut">
              <a:rPr lang="nl-NL" smtClean="0"/>
              <a:t>9-2-2023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636F3-5BF3-47C7-80DD-C56EE4C4FA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20865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ADBC8"/>
            </a:gs>
            <a:gs pos="86000">
              <a:srgbClr val="FBE5D7"/>
            </a:gs>
            <a:gs pos="0">
              <a:schemeClr val="accent2">
                <a:lumMod val="5000"/>
                <a:lumOff val="9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54793" y="794327"/>
            <a:ext cx="10632558" cy="5670268"/>
          </a:xfrm>
        </p:spPr>
        <p:txBody>
          <a:bodyPr anchor="t">
            <a:normAutofit/>
          </a:bodyPr>
          <a:lstStyle/>
          <a:p>
            <a:pPr algn="l"/>
            <a:r>
              <a:rPr lang="nl-NL" b="1"/>
              <a:t>Welkom bij </a:t>
            </a:r>
            <a:br>
              <a:rPr lang="nl-NL" b="1"/>
            </a:br>
            <a:r>
              <a:rPr lang="nl-NL" b="1"/>
              <a:t>het vak </a:t>
            </a:r>
            <a:r>
              <a:rPr lang="nl-NL" b="1">
                <a:latin typeface="Arial Black" panose="020B0A04020102020204" pitchFamily="34" charset="0"/>
              </a:rPr>
              <a:t>EMO</a:t>
            </a:r>
            <a:br>
              <a:rPr lang="nl-NL" b="1"/>
            </a:br>
            <a:br>
              <a:rPr lang="nl-NL" b="1"/>
            </a:br>
            <a:r>
              <a:rPr lang="nl-NL" b="1">
                <a:latin typeface="Arial Black" panose="020B0A04020102020204" pitchFamily="34" charset="0"/>
              </a:rPr>
              <a:t>E</a:t>
            </a:r>
            <a:r>
              <a:rPr lang="nl-NL" b="1"/>
              <a:t>conomie </a:t>
            </a:r>
            <a:r>
              <a:rPr lang="nl-NL" sz="4400"/>
              <a:t>(leerjaar 1)</a:t>
            </a:r>
            <a:br>
              <a:rPr lang="nl-NL" sz="4400"/>
            </a:br>
            <a:r>
              <a:rPr lang="nl-NL" b="1">
                <a:latin typeface="Arial Black" panose="020B0A04020102020204" pitchFamily="34" charset="0"/>
              </a:rPr>
              <a:t>M</a:t>
            </a:r>
            <a:r>
              <a:rPr lang="nl-NL" b="1"/>
              <a:t>anagen </a:t>
            </a:r>
            <a:r>
              <a:rPr lang="nl-NL" sz="4400"/>
              <a:t>(leerjaar 2 en 3)</a:t>
            </a:r>
            <a:br>
              <a:rPr lang="nl-NL" sz="4400"/>
            </a:br>
            <a:r>
              <a:rPr lang="nl-NL" b="1">
                <a:latin typeface="Arial Black" panose="020B0A04020102020204" pitchFamily="34" charset="0"/>
              </a:rPr>
              <a:t>O</a:t>
            </a:r>
            <a:r>
              <a:rPr lang="nl-NL" b="1"/>
              <a:t>ndernemen </a:t>
            </a:r>
            <a:r>
              <a:rPr lang="nl-NL" sz="4000"/>
              <a:t>(leerjaar 1 t/m 3)</a:t>
            </a:r>
            <a:br>
              <a:rPr lang="nl-NL" sz="4000"/>
            </a:br>
            <a:r>
              <a:rPr lang="nl-NL" sz="4000" b="1"/>
              <a:t>    				ondernemende houding</a:t>
            </a:r>
            <a:endParaRPr lang="nl-NL" sz="2400" b="1"/>
          </a:p>
        </p:txBody>
      </p:sp>
      <p:sp>
        <p:nvSpPr>
          <p:cNvPr id="4" name="Ovaal 3"/>
          <p:cNvSpPr/>
          <p:nvPr/>
        </p:nvSpPr>
        <p:spPr>
          <a:xfrm>
            <a:off x="11025963" y="542260"/>
            <a:ext cx="765544" cy="776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3745" y="542260"/>
            <a:ext cx="3572218" cy="3702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740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ADBC8"/>
            </a:gs>
            <a:gs pos="86000">
              <a:srgbClr val="FBE5D7"/>
            </a:gs>
            <a:gs pos="0">
              <a:schemeClr val="accent2">
                <a:lumMod val="5000"/>
                <a:lumOff val="9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82502" y="794327"/>
            <a:ext cx="10632558" cy="5670268"/>
          </a:xfrm>
        </p:spPr>
        <p:txBody>
          <a:bodyPr anchor="t">
            <a:normAutofit/>
          </a:bodyPr>
          <a:lstStyle/>
          <a:p>
            <a:pPr algn="l"/>
            <a:r>
              <a:rPr lang="nl-NL" b="1"/>
              <a:t>				Management…</a:t>
            </a:r>
            <a:br>
              <a:rPr lang="nl-NL"/>
            </a:br>
            <a:r>
              <a:rPr lang="nl-NL" sz="3600" b="1">
                <a:latin typeface="Arial Black" panose="020B0A04020102020204" pitchFamily="34" charset="0"/>
              </a:rPr>
              <a:t>WM</a:t>
            </a:r>
            <a:br>
              <a:rPr lang="nl-NL" sz="3600" b="1">
                <a:latin typeface="Arial Black" panose="020B0A04020102020204" pitchFamily="34" charset="0"/>
              </a:rPr>
            </a:br>
            <a:r>
              <a:rPr lang="nl-NL" sz="3600" b="1">
                <a:latin typeface="Arial Black" panose="020B0A04020102020204" pitchFamily="34" charset="0"/>
              </a:rPr>
              <a:t>			   EM</a:t>
            </a:r>
            <a:br>
              <a:rPr lang="nl-NL" sz="3600" b="1">
                <a:latin typeface="Arial Black" panose="020B0A04020102020204" pitchFamily="34" charset="0"/>
              </a:rPr>
            </a:br>
            <a:r>
              <a:rPr lang="nl-NL" sz="3600" b="1">
                <a:latin typeface="Arial Black" panose="020B0A04020102020204" pitchFamily="34" charset="0"/>
              </a:rPr>
              <a:t>						   NM</a:t>
            </a:r>
            <a:br>
              <a:rPr lang="nl-NL" sz="3600" b="1">
                <a:latin typeface="Arial Black" panose="020B0A04020102020204" pitchFamily="34" charset="0"/>
              </a:rPr>
            </a:br>
            <a:r>
              <a:rPr lang="nl-NL" sz="3600" b="1">
                <a:latin typeface="Arial Black" panose="020B0A04020102020204" pitchFamily="34" charset="0"/>
              </a:rPr>
              <a:t>									    BM</a:t>
            </a:r>
            <a:endParaRPr lang="nl-NL" sz="7200" b="1">
              <a:latin typeface="Arial Black" panose="020B0A04020102020204" pitchFamily="34" charset="0"/>
            </a:endParaRPr>
          </a:p>
        </p:txBody>
      </p:sp>
      <p:sp>
        <p:nvSpPr>
          <p:cNvPr id="4" name="Ovaal 3"/>
          <p:cNvSpPr/>
          <p:nvPr/>
        </p:nvSpPr>
        <p:spPr>
          <a:xfrm>
            <a:off x="11025963" y="542260"/>
            <a:ext cx="765544" cy="776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" name="Afbeelding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285" y="2096654"/>
            <a:ext cx="2670646" cy="2706255"/>
          </a:xfrm>
          <a:prstGeom prst="rect">
            <a:avLst/>
          </a:prstGeom>
        </p:spPr>
      </p:pic>
      <p:pic>
        <p:nvPicPr>
          <p:cNvPr id="11" name="Afbeelding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7559" y="2623127"/>
            <a:ext cx="2723890" cy="2706256"/>
          </a:xfrm>
          <a:prstGeom prst="rect">
            <a:avLst/>
          </a:prstGeom>
        </p:spPr>
      </p:pic>
      <p:pic>
        <p:nvPicPr>
          <p:cNvPr id="13" name="Afbeelding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73023" y="3758338"/>
            <a:ext cx="2827274" cy="2706257"/>
          </a:xfrm>
          <a:prstGeom prst="rect">
            <a:avLst/>
          </a:prstGeom>
        </p:spPr>
      </p:pic>
      <p:pic>
        <p:nvPicPr>
          <p:cNvPr id="14" name="Afbeelding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8391" y="3230806"/>
            <a:ext cx="2841574" cy="2833832"/>
          </a:xfrm>
          <a:prstGeom prst="rect">
            <a:avLst/>
          </a:prstGeom>
        </p:spPr>
      </p:pic>
      <p:sp>
        <p:nvSpPr>
          <p:cNvPr id="15" name="Pijl-rechts 14"/>
          <p:cNvSpPr/>
          <p:nvPr/>
        </p:nvSpPr>
        <p:spPr>
          <a:xfrm rot="777892">
            <a:off x="2145862" y="1966469"/>
            <a:ext cx="1729048" cy="341012"/>
          </a:xfrm>
          <a:prstGeom prst="rightArrow">
            <a:avLst/>
          </a:prstGeom>
          <a:solidFill>
            <a:srgbClr val="EE8A4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Pijl-rechts 15"/>
          <p:cNvSpPr/>
          <p:nvPr/>
        </p:nvSpPr>
        <p:spPr>
          <a:xfrm rot="777892">
            <a:off x="5066925" y="2577123"/>
            <a:ext cx="1729048" cy="341012"/>
          </a:xfrm>
          <a:prstGeom prst="rightArrow">
            <a:avLst/>
          </a:prstGeom>
          <a:solidFill>
            <a:srgbClr val="EE8A4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Pijl-rechts 16"/>
          <p:cNvSpPr/>
          <p:nvPr/>
        </p:nvSpPr>
        <p:spPr>
          <a:xfrm rot="777892">
            <a:off x="7823206" y="3104655"/>
            <a:ext cx="1729048" cy="341012"/>
          </a:xfrm>
          <a:prstGeom prst="rightArrow">
            <a:avLst/>
          </a:prstGeom>
          <a:solidFill>
            <a:srgbClr val="EE8A4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51269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ADBC8"/>
            </a:gs>
            <a:gs pos="86000">
              <a:srgbClr val="FBE5D7"/>
            </a:gs>
            <a:gs pos="0">
              <a:schemeClr val="accent2">
                <a:lumMod val="5000"/>
                <a:lumOff val="9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71949" y="794326"/>
            <a:ext cx="11720052" cy="6063673"/>
          </a:xfrm>
        </p:spPr>
        <p:txBody>
          <a:bodyPr anchor="t">
            <a:normAutofit/>
          </a:bodyPr>
          <a:lstStyle/>
          <a:p>
            <a:pPr algn="l"/>
            <a:r>
              <a:rPr lang="nl-NL" b="1" dirty="0"/>
              <a:t>Balans</a:t>
            </a:r>
            <a:br>
              <a:rPr lang="nl-NL" sz="4000" dirty="0"/>
            </a:br>
            <a:r>
              <a:rPr lang="nl-NL" sz="4000" dirty="0"/>
              <a:t>Debet								Credit</a:t>
            </a:r>
            <a:br>
              <a:rPr lang="nl-NL" sz="4000" dirty="0"/>
            </a:br>
            <a:r>
              <a:rPr lang="nl-NL" sz="4000" u="sng" dirty="0"/>
              <a:t>Vaste activa</a:t>
            </a:r>
            <a:r>
              <a:rPr lang="nl-NL" sz="4000" dirty="0"/>
              <a:t>			</a:t>
            </a:r>
            <a:r>
              <a:rPr lang="nl-NL" sz="4000" u="sng" dirty="0"/>
              <a:t>Eigen vermogen</a:t>
            </a:r>
            <a:br>
              <a:rPr lang="nl-NL" sz="4000" dirty="0"/>
            </a:br>
            <a:r>
              <a:rPr lang="nl-NL" sz="3600" dirty="0"/>
              <a:t> (</a:t>
            </a:r>
            <a:r>
              <a:rPr lang="nl-NL" sz="3600" dirty="0" err="1"/>
              <a:t>grond,gebouw</a:t>
            </a:r>
            <a:r>
              <a:rPr lang="nl-NL" sz="3600" dirty="0"/>
              <a:t>)		 (spaargeld, achtergestelde lening)</a:t>
            </a:r>
            <a:br>
              <a:rPr lang="nl-NL" sz="3600" dirty="0"/>
            </a:br>
            <a:r>
              <a:rPr lang="nl-NL" sz="4000" u="sng" dirty="0"/>
              <a:t>Vlottende activa</a:t>
            </a:r>
            <a:r>
              <a:rPr lang="nl-NL" sz="4000" dirty="0"/>
              <a:t>		</a:t>
            </a:r>
            <a:r>
              <a:rPr lang="nl-NL" sz="4000" u="sng" dirty="0"/>
              <a:t>Lang vreemd vermogen</a:t>
            </a:r>
            <a:br>
              <a:rPr lang="nl-NL" sz="4000" dirty="0"/>
            </a:br>
            <a:r>
              <a:rPr lang="nl-NL" sz="4000" dirty="0"/>
              <a:t> </a:t>
            </a:r>
            <a:r>
              <a:rPr lang="nl-NL" sz="3600" dirty="0"/>
              <a:t>(inventaris, vervoer, 	 (hypothecaire lening, lening 2-8jr) </a:t>
            </a:r>
            <a:br>
              <a:rPr lang="nl-NL" sz="3600" dirty="0"/>
            </a:br>
            <a:r>
              <a:rPr lang="nl-NL" sz="3600" dirty="0"/>
              <a:t>voorraden, debiteuren)		</a:t>
            </a:r>
            <a:br>
              <a:rPr lang="nl-NL" sz="3600" dirty="0"/>
            </a:br>
            <a:r>
              <a:rPr lang="nl-NL" sz="4000" u="sng" dirty="0"/>
              <a:t>Liquide middelen</a:t>
            </a:r>
            <a:r>
              <a:rPr lang="nl-NL" sz="4000" dirty="0"/>
              <a:t>		</a:t>
            </a:r>
            <a:r>
              <a:rPr lang="nl-NL" sz="4000" u="sng" dirty="0"/>
              <a:t>Kort vreemd vermogen</a:t>
            </a:r>
            <a:br>
              <a:rPr lang="nl-NL" sz="4000" dirty="0"/>
            </a:br>
            <a:r>
              <a:rPr lang="nl-NL" sz="3600" dirty="0"/>
              <a:t>(kas, bank)			(rekening courant, crediteuren)</a:t>
            </a:r>
          </a:p>
        </p:txBody>
      </p:sp>
      <p:sp>
        <p:nvSpPr>
          <p:cNvPr id="4" name="Ovaal 3"/>
          <p:cNvSpPr/>
          <p:nvPr/>
        </p:nvSpPr>
        <p:spPr>
          <a:xfrm>
            <a:off x="11025963" y="542260"/>
            <a:ext cx="765544" cy="776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5" name="Rechte verbindingslijn 4"/>
          <p:cNvCxnSpPr/>
          <p:nvPr/>
        </p:nvCxnSpPr>
        <p:spPr>
          <a:xfrm flipV="1">
            <a:off x="581294" y="2131015"/>
            <a:ext cx="11119093" cy="3883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" name="Rechte verbindingslijn 5"/>
          <p:cNvCxnSpPr/>
          <p:nvPr/>
        </p:nvCxnSpPr>
        <p:spPr>
          <a:xfrm flipH="1">
            <a:off x="4975123" y="2131015"/>
            <a:ext cx="29496" cy="3866662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2696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ADBC8"/>
            </a:gs>
            <a:gs pos="86000">
              <a:srgbClr val="FBE5D7"/>
            </a:gs>
            <a:gs pos="0">
              <a:schemeClr val="accent2">
                <a:lumMod val="5000"/>
                <a:lumOff val="9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71949" y="794326"/>
            <a:ext cx="11720052" cy="6063673"/>
          </a:xfrm>
        </p:spPr>
        <p:txBody>
          <a:bodyPr anchor="t">
            <a:normAutofit fontScale="90000"/>
          </a:bodyPr>
          <a:lstStyle/>
          <a:p>
            <a:pPr algn="l"/>
            <a:r>
              <a:rPr lang="nl-NL" b="1" dirty="0"/>
              <a:t>Vermogen</a:t>
            </a:r>
            <a:br>
              <a:rPr lang="nl-NL" sz="4000" b="1" dirty="0"/>
            </a:br>
            <a:r>
              <a:rPr lang="nl-NL" sz="4000" u="sng" dirty="0"/>
              <a:t>1. Eigen vermogen </a:t>
            </a:r>
            <a:r>
              <a:rPr lang="nl-NL" sz="4000" dirty="0"/>
              <a:t>= spaargeld + achtergestelde lening </a:t>
            </a:r>
            <a:br>
              <a:rPr lang="nl-NL" sz="4000" dirty="0"/>
            </a:br>
            <a:r>
              <a:rPr lang="nl-NL" sz="4000" dirty="0"/>
              <a:t>Doe het eigen vermogen als laatste (sluitpost).</a:t>
            </a:r>
            <a:br>
              <a:rPr lang="nl-NL" sz="4000" dirty="0"/>
            </a:br>
            <a:br>
              <a:rPr lang="nl-NL" sz="4000" dirty="0"/>
            </a:br>
            <a:r>
              <a:rPr lang="nl-NL" sz="4000" u="sng" dirty="0"/>
              <a:t>2. Lang vreemd vermogen</a:t>
            </a:r>
            <a:br>
              <a:rPr lang="nl-NL" sz="4000" dirty="0"/>
            </a:br>
            <a:r>
              <a:rPr lang="nl-NL" sz="4000" dirty="0"/>
              <a:t>Hypotheek dekt maximaal 85% van gebouw/grond</a:t>
            </a:r>
            <a:br>
              <a:rPr lang="nl-NL" sz="4000" dirty="0"/>
            </a:br>
            <a:r>
              <a:rPr lang="nl-NL" sz="4000" dirty="0"/>
              <a:t>Langlopende lening (2-8 jaar) dekt maximaal 50% van alles wat in een gebouw hoort</a:t>
            </a:r>
            <a:br>
              <a:rPr lang="nl-NL" sz="4000" dirty="0"/>
            </a:br>
            <a:br>
              <a:rPr lang="nl-NL" sz="4000" dirty="0"/>
            </a:br>
            <a:r>
              <a:rPr lang="nl-NL" sz="4000" u="sng" dirty="0"/>
              <a:t>3. Kortlopende lening </a:t>
            </a:r>
            <a:r>
              <a:rPr lang="nl-NL" sz="4000" dirty="0"/>
              <a:t>(&lt;1 jaar, rekening courant, crediteuren, belastingdienst)</a:t>
            </a:r>
            <a:endParaRPr lang="nl-NL" sz="5400" dirty="0"/>
          </a:p>
        </p:txBody>
      </p:sp>
      <p:sp>
        <p:nvSpPr>
          <p:cNvPr id="4" name="Ovaal 3"/>
          <p:cNvSpPr/>
          <p:nvPr/>
        </p:nvSpPr>
        <p:spPr>
          <a:xfrm>
            <a:off x="11025963" y="542260"/>
            <a:ext cx="765544" cy="776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5732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ADBC8"/>
            </a:gs>
            <a:gs pos="86000">
              <a:srgbClr val="FBE5D7"/>
            </a:gs>
            <a:gs pos="0">
              <a:schemeClr val="accent2">
                <a:lumMod val="5000"/>
                <a:lumOff val="9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71949" y="794326"/>
            <a:ext cx="11720052" cy="6063673"/>
          </a:xfrm>
        </p:spPr>
        <p:txBody>
          <a:bodyPr anchor="t">
            <a:normAutofit/>
          </a:bodyPr>
          <a:lstStyle/>
          <a:p>
            <a:pPr algn="l"/>
            <a:r>
              <a:rPr lang="nl-NL" b="1" dirty="0"/>
              <a:t>Opbrengsten en kosten</a:t>
            </a:r>
            <a:br>
              <a:rPr lang="nl-NL" sz="4000" dirty="0"/>
            </a:br>
            <a:br>
              <a:rPr lang="nl-NL" sz="2400" dirty="0"/>
            </a:br>
            <a:r>
              <a:rPr lang="nl-NL" sz="4000" dirty="0"/>
              <a:t>Omzet				</a:t>
            </a:r>
            <a:r>
              <a:rPr lang="nl-NL" sz="3600" dirty="0"/>
              <a:t>= prijs x aantal (excl. btw)</a:t>
            </a:r>
            <a:br>
              <a:rPr lang="nl-NL" sz="3600" dirty="0"/>
            </a:br>
            <a:r>
              <a:rPr lang="nl-NL" sz="4000" u="sng" dirty="0"/>
              <a:t>Directe kosten -</a:t>
            </a:r>
            <a:r>
              <a:rPr lang="nl-NL" sz="4000" dirty="0"/>
              <a:t>		</a:t>
            </a:r>
            <a:r>
              <a:rPr lang="nl-NL" sz="3600" dirty="0"/>
              <a:t>= inkoopprijs x aantal</a:t>
            </a:r>
            <a:br>
              <a:rPr lang="nl-NL" sz="3600" dirty="0"/>
            </a:br>
            <a:r>
              <a:rPr lang="nl-NL" sz="4000" dirty="0"/>
              <a:t>Bruto winst</a:t>
            </a:r>
            <a:br>
              <a:rPr lang="nl-NL" sz="4000" dirty="0"/>
            </a:br>
            <a:r>
              <a:rPr lang="nl-NL" sz="4000" u="sng" dirty="0"/>
              <a:t>Indirecte kosten -</a:t>
            </a:r>
            <a:r>
              <a:rPr lang="nl-NL" sz="4000" dirty="0"/>
              <a:t>		</a:t>
            </a:r>
            <a:r>
              <a:rPr lang="nl-NL" sz="3600" dirty="0"/>
              <a:t>bijv. huisvesting, vervoer, personeel</a:t>
            </a:r>
            <a:br>
              <a:rPr lang="nl-NL" sz="3600" dirty="0"/>
            </a:br>
            <a:r>
              <a:rPr lang="nl-NL" sz="3600" dirty="0"/>
              <a:t>					marketing, verzekering, overig</a:t>
            </a:r>
            <a:br>
              <a:rPr lang="nl-NL" sz="3600" dirty="0"/>
            </a:br>
            <a:r>
              <a:rPr lang="nl-NL" sz="4000" dirty="0"/>
              <a:t>Netto winst</a:t>
            </a:r>
            <a:endParaRPr lang="nl-NL" sz="5400" dirty="0"/>
          </a:p>
        </p:txBody>
      </p:sp>
      <p:sp>
        <p:nvSpPr>
          <p:cNvPr id="4" name="Ovaal 3"/>
          <p:cNvSpPr/>
          <p:nvPr/>
        </p:nvSpPr>
        <p:spPr>
          <a:xfrm>
            <a:off x="11025963" y="542260"/>
            <a:ext cx="765544" cy="7761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380060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DF1E9">
            <a:alpha val="0"/>
          </a:srgbClr>
        </a:solidFill>
        <a:ln w="44450">
          <a:solidFill>
            <a:srgbClr val="EE8A4C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FEFE2E46C86D4A9898CCC49B418B36" ma:contentTypeVersion="14" ma:contentTypeDescription="Een nieuw document maken." ma:contentTypeScope="" ma:versionID="df26e2361f59d12fcab5caeb108a0da6">
  <xsd:schema xmlns:xsd="http://www.w3.org/2001/XMLSchema" xmlns:xs="http://www.w3.org/2001/XMLSchema" xmlns:p="http://schemas.microsoft.com/office/2006/metadata/properties" xmlns:ns2="2cb1c85b-b197-48cd-8bb1-fe9e9ee0096b" xmlns:ns3="414a8a67-acf6-4b09-bb49-f84330b442d7" xmlns:ns4="5ad07612-1080-49cf-8fb2-28e7c3022d9a" targetNamespace="http://schemas.microsoft.com/office/2006/metadata/properties" ma:root="true" ma:fieldsID="2ec27913bf823355671e7e45cf2fbb5d" ns2:_="" ns3:_="" ns4:_="">
    <xsd:import namespace="2cb1c85b-b197-48cd-8bb1-fe9e9ee0096b"/>
    <xsd:import namespace="414a8a67-acf6-4b09-bb49-f84330b442d7"/>
    <xsd:import namespace="5ad07612-1080-49cf-8fb2-28e7c3022d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b1c85b-b197-48cd-8bb1-fe9e9ee009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Afbeeldingtags" ma:readOnly="false" ma:fieldId="{5cf76f15-5ced-4ddc-b409-7134ff3c332f}" ma:taxonomyMulti="true" ma:sspId="ec6a8442-1569-46a6-a14f-f23e9ec9d8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4a8a67-acf6-4b09-bb49-f84330b442d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248ea8ce-d6d7-4c67-93d5-dcdb41321123}" ma:internalName="TaxCatchAll" ma:showField="CatchAllData" ma:web="5ad07612-1080-49cf-8fb2-28e7c3022d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d07612-1080-49cf-8fb2-28e7c3022d9a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cb1c85b-b197-48cd-8bb1-fe9e9ee0096b">
      <Terms xmlns="http://schemas.microsoft.com/office/infopath/2007/PartnerControls"/>
    </lcf76f155ced4ddcb4097134ff3c332f>
    <TaxCatchAll xmlns="414a8a67-acf6-4b09-bb49-f84330b442d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227CFB7-4AA6-4443-8372-71E595D46EA0}"/>
</file>

<file path=customXml/itemProps2.xml><?xml version="1.0" encoding="utf-8"?>
<ds:datastoreItem xmlns:ds="http://schemas.openxmlformats.org/officeDocument/2006/customXml" ds:itemID="{43A5447A-236A-4D69-8CE1-C665C8AB0C3E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A04EAAB-6C73-4819-B7E4-D67D8A27D3F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296</Words>
  <Application>Microsoft Office PowerPoint</Application>
  <PresentationFormat>Breedbeeld</PresentationFormat>
  <Paragraphs>5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Calibri</vt:lpstr>
      <vt:lpstr>Calibri Light</vt:lpstr>
      <vt:lpstr>Kantoorthema</vt:lpstr>
      <vt:lpstr>Welkom bij  het vak EMO  Economie (leerjaar 1) Managen (leerjaar 2 en 3) Ondernemen (leerjaar 1 t/m 3)         ondernemende houding</vt:lpstr>
      <vt:lpstr>    Management… WM       EM          NM              BM</vt:lpstr>
      <vt:lpstr>Balans Debet        Credit Vaste activa   Eigen vermogen  (grond,gebouw)   (spaargeld, achtergestelde lening) Vlottende activa  Lang vreemd vermogen  (inventaris, vervoer,   (hypothecaire lening, lening 2-8jr)  voorraden, debiteuren)   Liquide middelen  Kort vreemd vermogen (kas, bank)   (rekening courant, crediteuren)</vt:lpstr>
      <vt:lpstr>Vermogen 1. Eigen vermogen = spaargeld + achtergestelde lening  Doe het eigen vermogen als laatste (sluitpost).  2. Lang vreemd vermogen Hypotheek dekt maximaal 85% van gebouw/grond Langlopende lening (2-8 jaar) dekt maximaal 50% van alles wat in een gebouw hoort  3. Kortlopende lening (&lt;1 jaar, rekening courant, crediteuren, belastingdienst)</vt:lpstr>
      <vt:lpstr>Opbrengsten en kosten  Omzet    = prijs x aantal (excl. btw) Directe kosten -  = inkoopprijs x aantal Bruto winst Indirecte kosten -  bijv. huisvesting, vervoer, personeel      marketing, verzekering, overig Netto winst</vt:lpstr>
    </vt:vector>
  </TitlesOfParts>
  <Company>AOC Oost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Ingrid van der Pasch - Lever</dc:creator>
  <cp:lastModifiedBy>Bertus Boer</cp:lastModifiedBy>
  <cp:revision>13</cp:revision>
  <dcterms:created xsi:type="dcterms:W3CDTF">2018-08-29T10:42:04Z</dcterms:created>
  <dcterms:modified xsi:type="dcterms:W3CDTF">2023-02-09T10:31:41Z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0x010100F4FEFE2E46C86D4A9898CCC49B418B36</vt:lpwstr>
  </property>
</Properties>
</file>